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>
          <p15:clr>
            <a:srgbClr val="A4A3A4"/>
          </p15:clr>
        </p15:guide>
        <p15:guide id="2" pos="134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5" d="100"/>
          <a:sy n="15" d="100"/>
        </p:scale>
        <p:origin x="1160" y="140"/>
      </p:cViewPr>
      <p:guideLst>
        <p:guide orient="horz" pos="9535"/>
        <p:guide pos="134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549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1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1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0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4DE8-AE3D-40A8-90B8-FB90AC599C3D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6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2803763" cy="3338521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3846" y="3942372"/>
            <a:ext cx="10668343" cy="2418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E72240"/>
                </a:solidFill>
              </a:rPr>
              <a:t>Background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>
                <a:cs typeface="Arial" panose="020B0604020202020204" pitchFamily="34" charset="0"/>
              </a:rPr>
              <a:t>WHO and NTLP recommends that all children who are living with HIV need to receive isoniazid preventive therapy (IPT) once screened negative for tuberculosis.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>
                <a:cs typeface="Arial" panose="020B0604020202020204" pitchFamily="34" charset="0"/>
              </a:rPr>
              <a:t>Pyridoxine is recommended as a supplement to avoid vitamin B6 deficiency to all clients on IPT.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>
                <a:cs typeface="Arial" panose="020B0604020202020204" pitchFamily="34" charset="0"/>
              </a:rPr>
              <a:t> Pyridoxine availability remains a challenge in Tanzania resulting in many children with side effects due to vitamin B6 deficiency.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>
                <a:cs typeface="Arial" panose="020B0604020202020204" pitchFamily="34" charset="0"/>
              </a:rPr>
              <a:t>Low IPT completion rate has been associated with side effects, but there is limited data to support impact of vitamin B6 deficiency as a side effect on completion rate.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>
                <a:cs typeface="Arial" panose="020B0604020202020204" pitchFamily="34" charset="0"/>
              </a:rPr>
              <a:t>This study assesses the IPT completion rate in absence of pyridoxine supplementation among children attending HIV services at Baylor Center of Excellence (COE) in Mwanza, Tanzania</a:t>
            </a:r>
            <a:r>
              <a:rPr lang="en-US" sz="4000" dirty="0" smtClean="0">
                <a:cs typeface="Arial" panose="020B0604020202020204" pitchFamily="34" charset="0"/>
              </a:rPr>
              <a:t>.</a:t>
            </a:r>
          </a:p>
          <a:p>
            <a:endParaRPr lang="en-US" sz="4000" dirty="0"/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E72240"/>
                </a:solidFill>
              </a:rPr>
              <a:t>Method</a:t>
            </a:r>
            <a:endParaRPr lang="en-US" altLang="en-US" sz="4000" b="1" dirty="0">
              <a:solidFill>
                <a:srgbClr val="E7224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cs typeface="Arial" panose="020B0604020202020204" pitchFamily="34" charset="0"/>
              </a:rPr>
              <a:t>This is a retrospective cohort study of 548 children on IPT between July, 2014 and May, 2018 at the Mwanza COE.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cs typeface="Arial" panose="020B0604020202020204" pitchFamily="34" charset="0"/>
              </a:rPr>
              <a:t>Information on date of IPT initiation, completion, discontinuation, nutritional status, weight, and ART regimen was gathered.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cs typeface="Arial" panose="020B0604020202020204" pitchFamily="34" charset="0"/>
              </a:rPr>
              <a:t>Data </a:t>
            </a:r>
            <a:r>
              <a:rPr lang="en-US" sz="4000" dirty="0">
                <a:cs typeface="Arial" panose="020B0604020202020204" pitchFamily="34" charset="0"/>
              </a:rPr>
              <a:t>on reported or experienced side effects was also collected.  Descriptive analysis was done using histograms for shape distributions.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cs typeface="Arial" panose="020B0604020202020204" pitchFamily="34" charset="0"/>
              </a:rPr>
              <a:t>Cohort characteristics are presented as medians and interquartile ranges, means and standard deviations (SD), or percentages as appropriate.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cs typeface="Arial" panose="020B0604020202020204" pitchFamily="34" charset="0"/>
              </a:rPr>
              <a:t>Chi-square tests were used to compare different characteristics between those who completed and did not complete IPT. </a:t>
            </a:r>
            <a:endParaRPr lang="en-US" sz="4000" dirty="0" smtClean="0"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197263" y="7461870"/>
            <a:ext cx="12224084" cy="10466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en-US" sz="6600" b="1" dirty="0" smtClean="0">
              <a:solidFill>
                <a:srgbClr val="E72240"/>
              </a:solidFill>
              <a:latin typeface="Arial" panose="020B0604020202020204" pitchFamily="34" charset="0"/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0" b="1" dirty="0">
                <a:solidFill>
                  <a:srgbClr val="E72240"/>
                </a:solidFill>
              </a:rPr>
              <a:t>IPT completion rate was good among children who </a:t>
            </a:r>
            <a:r>
              <a:rPr lang="en-US" altLang="en-US" sz="8000" b="1" dirty="0" smtClean="0">
                <a:solidFill>
                  <a:srgbClr val="E72240"/>
                </a:solidFill>
              </a:rPr>
              <a:t>live with HIV. Those who did not complete </a:t>
            </a:r>
            <a:r>
              <a:rPr lang="en-US" altLang="en-US" sz="8000" b="1" dirty="0" err="1" smtClean="0">
                <a:solidFill>
                  <a:srgbClr val="E72240"/>
                </a:solidFill>
              </a:rPr>
              <a:t>IPT</a:t>
            </a:r>
            <a:r>
              <a:rPr lang="en-US" altLang="en-US" sz="8000" b="1" dirty="0" smtClean="0">
                <a:solidFill>
                  <a:srgbClr val="E72240"/>
                </a:solidFill>
              </a:rPr>
              <a:t> were more likely to have experienced side effects to isoniazid.</a:t>
            </a:r>
            <a:endParaRPr lang="en-US" altLang="en-US" sz="8000" b="1" dirty="0">
              <a:solidFill>
                <a:srgbClr val="E72240"/>
              </a:solidFill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759" b="1" dirty="0">
              <a:solidFill>
                <a:srgbClr val="E72240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75770" y="269537"/>
            <a:ext cx="42147135" cy="133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Isoniazid prophylaxis therapy completion rate and side effects among children on care and treatment in Mwanza, Tanzania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25485" y="1605875"/>
            <a:ext cx="37804475" cy="1732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    J</a:t>
            </a:r>
            <a:r>
              <a:rPr lang="en-US" sz="4000" dirty="0">
                <a:solidFill>
                  <a:schemeClr val="bg1"/>
                </a:solidFill>
              </a:rPr>
              <a:t>. Gwimile</a:t>
            </a:r>
            <a:r>
              <a:rPr lang="en-US" sz="4000" baseline="30000" dirty="0">
                <a:solidFill>
                  <a:schemeClr val="bg1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, I. Mteta</a:t>
            </a:r>
            <a:r>
              <a:rPr lang="en-US" sz="4000" baseline="30000" dirty="0">
                <a:solidFill>
                  <a:schemeClr val="bg1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, J. Kidola</a:t>
            </a:r>
            <a:r>
              <a:rPr lang="en-US" sz="4000" baseline="30000" dirty="0">
                <a:solidFill>
                  <a:schemeClr val="bg1"/>
                </a:solidFill>
              </a:rPr>
              <a:t>2</a:t>
            </a:r>
            <a:r>
              <a:rPr lang="en-US" sz="4000" dirty="0">
                <a:solidFill>
                  <a:schemeClr val="bg1"/>
                </a:solidFill>
              </a:rPr>
              <a:t>, A. Gesase</a:t>
            </a:r>
            <a:r>
              <a:rPr lang="en-US" sz="4000" baseline="30000" dirty="0">
                <a:solidFill>
                  <a:schemeClr val="bg1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, L. Mwita</a:t>
            </a:r>
            <a:r>
              <a:rPr lang="en-US" sz="4000" baseline="30000" dirty="0">
                <a:solidFill>
                  <a:schemeClr val="bg1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, M. Minde</a:t>
            </a:r>
            <a:r>
              <a:rPr lang="en-US" sz="4000" baseline="30000" dirty="0">
                <a:solidFill>
                  <a:schemeClr val="bg1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, V. Ip</a:t>
            </a:r>
            <a:r>
              <a:rPr lang="en-US" sz="4000" baseline="30000" dirty="0">
                <a:solidFill>
                  <a:schemeClr val="bg1"/>
                </a:solidFill>
              </a:rPr>
              <a:t>1, 3</a:t>
            </a:r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baseline="30000" dirty="0">
                <a:solidFill>
                  <a:schemeClr val="bg1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Baylor College of Medicine Children's Foundation </a:t>
            </a:r>
            <a:r>
              <a:rPr lang="en-US" sz="4000" dirty="0" smtClean="0">
                <a:solidFill>
                  <a:schemeClr val="bg1"/>
                </a:solidFill>
              </a:rPr>
              <a:t>Tanzania, </a:t>
            </a:r>
            <a:r>
              <a:rPr lang="en-US" sz="4000" baseline="30000" dirty="0" smtClean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National </a:t>
            </a:r>
            <a:r>
              <a:rPr lang="en-US" sz="4000" dirty="0">
                <a:solidFill>
                  <a:schemeClr val="bg1"/>
                </a:solidFill>
              </a:rPr>
              <a:t>Institute of Medical Research </a:t>
            </a:r>
            <a:r>
              <a:rPr lang="en-US" sz="4000" dirty="0" smtClean="0">
                <a:solidFill>
                  <a:schemeClr val="bg1"/>
                </a:solidFill>
              </a:rPr>
              <a:t>Tanzania, </a:t>
            </a:r>
            <a:r>
              <a:rPr lang="en-US" sz="4000" dirty="0">
                <a:solidFill>
                  <a:schemeClr val="bg1"/>
                </a:solidFill>
              </a:rPr>
              <a:t> </a:t>
            </a:r>
            <a:r>
              <a:rPr lang="en-US" sz="4000" baseline="30000" dirty="0">
                <a:solidFill>
                  <a:schemeClr val="bg1"/>
                </a:solidFill>
              </a:rPr>
              <a:t>3</a:t>
            </a:r>
            <a:r>
              <a:rPr lang="en-US" sz="4000" dirty="0">
                <a:solidFill>
                  <a:schemeClr val="bg1"/>
                </a:solidFill>
              </a:rPr>
              <a:t>Baylor College of Medicine International Pediatric AIDS initiatives, </a:t>
            </a:r>
            <a:r>
              <a:rPr lang="en-US" sz="4000" dirty="0" smtClean="0">
                <a:solidFill>
                  <a:schemeClr val="bg1"/>
                </a:solidFill>
              </a:rPr>
              <a:t>USA</a:t>
            </a:r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11940877" y="28863607"/>
            <a:ext cx="18922008" cy="0"/>
          </a:xfrm>
          <a:prstGeom prst="straightConnector1">
            <a:avLst/>
          </a:prstGeom>
          <a:noFill/>
          <a:ln w="76200">
            <a:solidFill>
              <a:srgbClr val="EF40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0" y="28863607"/>
            <a:ext cx="42803763" cy="1411605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14" name="TextBox 13"/>
          <p:cNvSpPr txBox="1"/>
          <p:nvPr/>
        </p:nvSpPr>
        <p:spPr>
          <a:xfrm>
            <a:off x="275770" y="29178175"/>
            <a:ext cx="834851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THE 23</a:t>
            </a:r>
            <a:r>
              <a:rPr lang="en-GB" sz="2365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RD</a:t>
            </a:r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AIDS CONFERENCE (AIDS 2020) </a:t>
            </a:r>
            <a:r>
              <a:rPr lang="es-ES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| 6-10 JULY 2020</a:t>
            </a:r>
            <a:endParaRPr lang="en-GB" sz="236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2854" y="29111273"/>
            <a:ext cx="5430051" cy="916274"/>
          </a:xfrm>
          <a:prstGeom prst="rect">
            <a:avLst/>
          </a:prstGeom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8923916" y="3942372"/>
            <a:ext cx="13498989" cy="24921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000" b="1" dirty="0">
                <a:solidFill>
                  <a:srgbClr val="E72240"/>
                </a:solidFill>
              </a:rPr>
              <a:t>Results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A total of 548 children on </a:t>
            </a:r>
            <a:r>
              <a:rPr lang="en-US" sz="40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IPT</a:t>
            </a:r>
            <a:r>
              <a:rPr lang="en-US" sz="4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were recruited, of which 278 (50.7%) were male, mean age was 10 years (SD 4.2)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11 (2%) had a TB contact, 452 (82.5%) were on </a:t>
            </a:r>
            <a:r>
              <a:rPr lang="en-US" sz="40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NVP</a:t>
            </a:r>
            <a:r>
              <a:rPr lang="en-US" sz="4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en-US" sz="40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EFV</a:t>
            </a:r>
            <a:r>
              <a:rPr lang="en-US" sz="4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, 96 (17.5%) were on a </a:t>
            </a:r>
            <a:r>
              <a:rPr lang="en-US" sz="40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LPV</a:t>
            </a:r>
            <a:r>
              <a:rPr lang="en-US" sz="4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/r-based regimen and 13 (2.4%) were malnourished.  Of those enrolled, mortality rate was low (n=1, 0.2%) and 10 (1.8%) were transferred out before </a:t>
            </a:r>
            <a:r>
              <a:rPr lang="en-US" sz="40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IPT</a:t>
            </a:r>
            <a:r>
              <a:rPr lang="en-US" sz="4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completion.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IPT</a:t>
            </a:r>
            <a:r>
              <a:rPr lang="en-US" sz="4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completion rate was 88.9% (487/548) at the end of six months as per guidelines.  11.3% (62/548) reported to experience side effects to </a:t>
            </a:r>
            <a:r>
              <a:rPr lang="en-US" sz="40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IPT</a:t>
            </a:r>
            <a:r>
              <a:rPr lang="en-US" sz="4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Reported side effects included skin lesions (54.8%, 34/62), peripheral neuropathy (21%, 13/62), vomiting and weight loss (14.5%, 9/62), poor energy and depression (9.7%, 6/62), and anemia (6.5%, 4/62).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The major reasons for not completing </a:t>
            </a:r>
            <a:r>
              <a:rPr lang="en-US" sz="40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IPT</a:t>
            </a:r>
            <a:r>
              <a:rPr lang="en-US" sz="4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were due to side effects from isoniazid (32.8%, 20/61), and poor adherence (19.7%, 12/61). </a:t>
            </a: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>
              <a:solidFill>
                <a:srgbClr val="E7224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cs typeface="Arial" panose="020B0604020202020204" pitchFamily="34" charset="0"/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 smtClean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 smtClean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 smtClean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 smtClean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 smtClean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 smtClean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 smtClean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b="1" dirty="0" smtClean="0">
              <a:solidFill>
                <a:srgbClr val="E72240"/>
              </a:solidFill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E72240"/>
                </a:solidFill>
              </a:rPr>
              <a:t>Conclusion</a:t>
            </a:r>
            <a:endParaRPr lang="en-US" altLang="en-US" sz="4000" b="1" dirty="0">
              <a:solidFill>
                <a:srgbClr val="E7224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/>
              <a:t>IPT</a:t>
            </a:r>
            <a:r>
              <a:rPr lang="en-US" sz="4000" dirty="0"/>
              <a:t> completion rate was good, however, amongst children who experienced side effects it was poor.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Major side effects such as peripheral neuropathy, rashes, and weight loss are significant contributors to </a:t>
            </a:r>
            <a:r>
              <a:rPr lang="en-US" sz="4000" dirty="0" err="1"/>
              <a:t>IPT</a:t>
            </a:r>
            <a:r>
              <a:rPr lang="en-US" sz="4000" dirty="0"/>
              <a:t> non-completion. </a:t>
            </a:r>
          </a:p>
          <a:p>
            <a:endParaRPr lang="en-US" sz="3600" dirty="0"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146384"/>
              </p:ext>
            </p:extLst>
          </p:nvPr>
        </p:nvGraphicFramePr>
        <p:xfrm>
          <a:off x="29825997" y="16462708"/>
          <a:ext cx="10503963" cy="8083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8950">
                  <a:extLst>
                    <a:ext uri="{9D8B030D-6E8A-4147-A177-3AD203B41FA5}">
                      <a16:colId xmlns:a16="http://schemas.microsoft.com/office/drawing/2014/main" val="658798816"/>
                    </a:ext>
                  </a:extLst>
                </a:gridCol>
                <a:gridCol w="1218758">
                  <a:extLst>
                    <a:ext uri="{9D8B030D-6E8A-4147-A177-3AD203B41FA5}">
                      <a16:colId xmlns:a16="http://schemas.microsoft.com/office/drawing/2014/main" val="131620038"/>
                    </a:ext>
                  </a:extLst>
                </a:gridCol>
                <a:gridCol w="1673720">
                  <a:extLst>
                    <a:ext uri="{9D8B030D-6E8A-4147-A177-3AD203B41FA5}">
                      <a16:colId xmlns:a16="http://schemas.microsoft.com/office/drawing/2014/main" val="844844476"/>
                    </a:ext>
                  </a:extLst>
                </a:gridCol>
                <a:gridCol w="1078656">
                  <a:extLst>
                    <a:ext uri="{9D8B030D-6E8A-4147-A177-3AD203B41FA5}">
                      <a16:colId xmlns:a16="http://schemas.microsoft.com/office/drawing/2014/main" val="2063775271"/>
                    </a:ext>
                  </a:extLst>
                </a:gridCol>
                <a:gridCol w="1480887">
                  <a:extLst>
                    <a:ext uri="{9D8B030D-6E8A-4147-A177-3AD203B41FA5}">
                      <a16:colId xmlns:a16="http://schemas.microsoft.com/office/drawing/2014/main" val="383871690"/>
                    </a:ext>
                  </a:extLst>
                </a:gridCol>
                <a:gridCol w="1702992">
                  <a:extLst>
                    <a:ext uri="{9D8B030D-6E8A-4147-A177-3AD203B41FA5}">
                      <a16:colId xmlns:a16="http://schemas.microsoft.com/office/drawing/2014/main" val="3325771813"/>
                    </a:ext>
                  </a:extLst>
                </a:gridCol>
              </a:tblGrid>
              <a:tr h="1281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Variable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Completed IPT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Did not complete </a:t>
                      </a:r>
                      <a:r>
                        <a:rPr lang="en-US" sz="4000" dirty="0" err="1">
                          <a:effectLst/>
                        </a:rPr>
                        <a:t>IPT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756840"/>
                  </a:ext>
                </a:extLst>
              </a:tr>
              <a:tr h="659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N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%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N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%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p-value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143795"/>
                  </a:ext>
                </a:extLst>
              </a:tr>
              <a:tr h="659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Total N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487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 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61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4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4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45043853"/>
                  </a:ext>
                </a:extLst>
              </a:tr>
              <a:tr h="1281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INH side effects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3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0.6%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20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32.8%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&lt;0.01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80248460"/>
                  </a:ext>
                </a:extLst>
              </a:tr>
              <a:tr h="1308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   Peripheral Neuropathy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1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0.2%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8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13.1%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&lt;0.01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06693686"/>
                  </a:ext>
                </a:extLst>
              </a:tr>
              <a:tr h="659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   Rashes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2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0.4%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8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13.1%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&lt;0.01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76517050"/>
                  </a:ext>
                </a:extLst>
              </a:tr>
              <a:tr h="659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Lost weight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11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2.3%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22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78.6%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&lt;0.01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57163576"/>
                  </a:ext>
                </a:extLst>
              </a:tr>
              <a:tr h="1281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Average </a:t>
                      </a:r>
                      <a:r>
                        <a:rPr lang="en-US" sz="4000" dirty="0" err="1">
                          <a:effectLst/>
                        </a:rPr>
                        <a:t>Wt</a:t>
                      </a:r>
                      <a:r>
                        <a:rPr lang="en-US" sz="4000" dirty="0">
                          <a:effectLst/>
                        </a:rPr>
                        <a:t> change (SD)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1.4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SD=1.6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-0.7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SD=2.30</a:t>
                      </a:r>
                      <a:endParaRPr lang="en-US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&lt;0.01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16930870"/>
                  </a:ext>
                </a:extLst>
              </a:tr>
            </a:tbl>
          </a:graphicData>
        </a:graphic>
      </p:graphicFrame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0404" y="22792977"/>
            <a:ext cx="9457801" cy="533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4"/>
          <p:cNvSpPr txBox="1">
            <a:spLocks/>
          </p:cNvSpPr>
          <p:nvPr/>
        </p:nvSpPr>
        <p:spPr>
          <a:xfrm flipH="1">
            <a:off x="15580404" y="21852278"/>
            <a:ext cx="11234056" cy="950054"/>
          </a:xfrm>
          <a:prstGeom prst="rect">
            <a:avLst/>
          </a:prstGeom>
        </p:spPr>
        <p:txBody>
          <a:bodyPr wrap="square" lIns="196113" tIns="196113" rIns="196113" bIns="196113">
            <a:spAutoFit/>
          </a:bodyPr>
          <a:lstStyle>
            <a:lvl1pPr marL="0" indent="0" algn="l" defTabSz="376396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ＭＳ Ｐゴシック" charset="0"/>
                <a:cs typeface="+mn-cs"/>
              </a:defRPr>
            </a:lvl1pPr>
            <a:lvl2pPr marL="1274733" indent="-490282" algn="l" defTabSz="376396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Trebuchet MS" pitchFamily="34" charset="0"/>
                <a:ea typeface="ＭＳ Ｐゴシック" charset="0"/>
                <a:cs typeface="+mn-cs"/>
              </a:defRPr>
            </a:lvl2pPr>
            <a:lvl3pPr marL="1765015" indent="-490282" algn="l" defTabSz="376396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Trebuchet MS" pitchFamily="34" charset="0"/>
                <a:ea typeface="ＭＳ Ｐゴシック" charset="0"/>
                <a:cs typeface="+mn-cs"/>
              </a:defRPr>
            </a:lvl3pPr>
            <a:lvl4pPr marL="2304325" indent="-539310" algn="l" defTabSz="376396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Trebuchet MS" pitchFamily="34" charset="0"/>
                <a:ea typeface="ＭＳ Ｐゴシック" charset="0"/>
                <a:cs typeface="+mn-cs"/>
              </a:defRPr>
            </a:lvl4pPr>
            <a:lvl5pPr marL="2696551" indent="-392226" algn="l" defTabSz="376396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Trebuchet MS" pitchFamily="34" charset="0"/>
                <a:ea typeface="ＭＳ Ｐゴシック" charset="0"/>
                <a:cs typeface="+mn-cs"/>
              </a:defRPr>
            </a:lvl5pPr>
            <a:lvl6pPr marL="10354757" indent="-941342" algn="l" defTabSz="3765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37439" indent="-941342" algn="l" defTabSz="3765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20122" indent="-941342" algn="l" defTabSz="3765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002805" indent="-941342" algn="l" defTabSz="3765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Figure 1.  Skin lesions associated with IPT.</a:t>
            </a:r>
            <a:endParaRPr lang="en-US" sz="3600" dirty="0"/>
          </a:p>
        </p:txBody>
      </p:sp>
      <p:sp>
        <p:nvSpPr>
          <p:cNvPr id="20" name="Text Placeholder 24"/>
          <p:cNvSpPr txBox="1">
            <a:spLocks/>
          </p:cNvSpPr>
          <p:nvPr/>
        </p:nvSpPr>
        <p:spPr>
          <a:xfrm>
            <a:off x="30140932" y="15154522"/>
            <a:ext cx="10189028" cy="1308186"/>
          </a:xfrm>
          <a:prstGeom prst="rect">
            <a:avLst/>
          </a:prstGeom>
        </p:spPr>
        <p:txBody>
          <a:bodyPr/>
          <a:lstStyle>
            <a:lvl1pPr marL="1009178" indent="-1009178" algn="l" defTabSz="4036710" rtl="0" eaLnBrk="1" latinLnBrk="0" hangingPunct="1">
              <a:lnSpc>
                <a:spcPct val="90000"/>
              </a:lnSpc>
              <a:spcBef>
                <a:spcPts val="4415"/>
              </a:spcBef>
              <a:buFont typeface="Arial" panose="020B0604020202020204" pitchFamily="34" charset="0"/>
              <a:buChar char="•"/>
              <a:defRPr sz="12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2753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105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588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88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6424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08259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10095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19308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37663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156019" indent="-1009178" algn="l" defTabSz="4036710" rtl="0" eaLnBrk="1" latinLnBrk="0" hangingPunct="1">
              <a:lnSpc>
                <a:spcPct val="90000"/>
              </a:lnSpc>
              <a:spcBef>
                <a:spcPts val="2207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/>
              <a:t>Table 1.  Comparison between those completing vs. not completing IPT</a:t>
            </a:r>
            <a:r>
              <a:rPr lang="en-US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51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624</Words>
  <Application>Microsoft Office PowerPoint</Application>
  <PresentationFormat>Custom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ＭＳ Ｐゴシック</vt:lpstr>
      <vt:lpstr>Arial</vt:lpstr>
      <vt:lpstr>Calibri</vt:lpstr>
      <vt:lpstr>Calibri Light</vt:lpstr>
      <vt:lpstr>Century Gothic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Judith</cp:lastModifiedBy>
  <cp:revision>33</cp:revision>
  <dcterms:created xsi:type="dcterms:W3CDTF">2016-06-23T11:49:10Z</dcterms:created>
  <dcterms:modified xsi:type="dcterms:W3CDTF">2020-06-25T18:12:06Z</dcterms:modified>
</cp:coreProperties>
</file>